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5" r:id="rId6"/>
    <p:sldId id="267" r:id="rId7"/>
    <p:sldId id="271" r:id="rId8"/>
    <p:sldId id="266" r:id="rId9"/>
    <p:sldId id="269" r:id="rId10"/>
    <p:sldId id="275" r:id="rId11"/>
    <p:sldId id="274" r:id="rId12"/>
    <p:sldId id="264" r:id="rId13"/>
    <p:sldId id="262" r:id="rId14"/>
    <p:sldId id="272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3ADD14-1F64-46DA-8BCD-9E824A5910FC}" type="doc">
      <dgm:prSet loTypeId="urn:microsoft.com/office/officeart/2008/layout/PictureAccentList" loCatId="pictur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6FDD47-101A-47E9-B158-FED631CBF1EC}">
      <dgm:prSet phldrT="[Text]" custT="1"/>
      <dgm:spPr/>
      <dgm:t>
        <a:bodyPr/>
        <a:lstStyle/>
        <a:p>
          <a:r>
            <a:rPr lang="en-US" sz="6500" b="1" dirty="0">
              <a:solidFill>
                <a:schemeClr val="tx1"/>
              </a:solidFill>
            </a:rPr>
            <a:t>Model </a:t>
          </a:r>
          <a:r>
            <a:rPr lang="en-US" sz="3600" b="1" dirty="0">
              <a:solidFill>
                <a:schemeClr val="tx1"/>
              </a:solidFill>
            </a:rPr>
            <a:t>(3)</a:t>
          </a:r>
          <a:endParaRPr lang="en-US" sz="6500" b="1" dirty="0">
            <a:solidFill>
              <a:schemeClr val="tx1"/>
            </a:solidFill>
          </a:endParaRPr>
        </a:p>
      </dgm:t>
    </dgm:pt>
    <dgm:pt modelId="{CF2569E2-3882-49CD-B86B-B96373BFC871}" type="parTrans" cxnId="{508C8D5E-B491-413C-B488-B9FD3CE99F35}">
      <dgm:prSet/>
      <dgm:spPr/>
      <dgm:t>
        <a:bodyPr/>
        <a:lstStyle/>
        <a:p>
          <a:endParaRPr lang="en-US"/>
        </a:p>
      </dgm:t>
    </dgm:pt>
    <dgm:pt modelId="{8681A1A0-2C2D-4EC5-8FCD-991E5FF36795}" type="sibTrans" cxnId="{508C8D5E-B491-413C-B488-B9FD3CE99F35}">
      <dgm:prSet/>
      <dgm:spPr/>
      <dgm:t>
        <a:bodyPr/>
        <a:lstStyle/>
        <a:p>
          <a:endParaRPr lang="en-US"/>
        </a:p>
      </dgm:t>
    </dgm:pt>
    <dgm:pt modelId="{3CBA6A99-67C2-4DA9-A921-45E99B03895B}">
      <dgm:prSet phldrT="[Text]" custT="1"/>
      <dgm:spPr/>
      <dgm:t>
        <a:bodyPr/>
        <a:lstStyle/>
        <a:p>
          <a:r>
            <a:rPr lang="en-US" sz="2000" b="1" dirty="0"/>
            <a:t>Vectorize</a:t>
          </a:r>
          <a:r>
            <a:rPr lang="en-US" sz="1900" dirty="0"/>
            <a:t> </a:t>
          </a:r>
          <a:r>
            <a:rPr lang="en-US" sz="1600" dirty="0"/>
            <a:t>(2)</a:t>
          </a:r>
        </a:p>
      </dgm:t>
    </dgm:pt>
    <dgm:pt modelId="{EFDED655-7D56-4514-97A5-D8006BD8BD30}" type="parTrans" cxnId="{AA12921C-981F-4B07-91BA-7CCD5C176AC5}">
      <dgm:prSet/>
      <dgm:spPr/>
      <dgm:t>
        <a:bodyPr/>
        <a:lstStyle/>
        <a:p>
          <a:endParaRPr lang="en-US"/>
        </a:p>
      </dgm:t>
    </dgm:pt>
    <dgm:pt modelId="{743F4C77-CD4D-45C0-B117-D3B51CA03F7A}" type="sibTrans" cxnId="{AA12921C-981F-4B07-91BA-7CCD5C176AC5}">
      <dgm:prSet/>
      <dgm:spPr/>
      <dgm:t>
        <a:bodyPr/>
        <a:lstStyle/>
        <a:p>
          <a:endParaRPr lang="en-US"/>
        </a:p>
      </dgm:t>
    </dgm:pt>
    <dgm:pt modelId="{DC38F76A-134D-4627-BA04-EE97837B4EA5}">
      <dgm:prSet phldrT="[Text]" custT="1"/>
      <dgm:spPr/>
      <dgm:t>
        <a:bodyPr/>
        <a:lstStyle/>
        <a:p>
          <a:r>
            <a:rPr lang="en-US" sz="2000" b="1" dirty="0"/>
            <a:t>Lemmatize</a:t>
          </a:r>
          <a:r>
            <a:rPr lang="en-US" sz="1900" dirty="0"/>
            <a:t> </a:t>
          </a:r>
          <a:r>
            <a:rPr lang="en-US" sz="1600" dirty="0"/>
            <a:t>(2)</a:t>
          </a:r>
        </a:p>
      </dgm:t>
    </dgm:pt>
    <dgm:pt modelId="{31373DFC-5C2C-46D2-8EA1-6B5C9471728E}" type="parTrans" cxnId="{5C621BC5-4EA1-4CFF-AF14-4BAB6C11B346}">
      <dgm:prSet/>
      <dgm:spPr/>
      <dgm:t>
        <a:bodyPr/>
        <a:lstStyle/>
        <a:p>
          <a:endParaRPr lang="en-US"/>
        </a:p>
      </dgm:t>
    </dgm:pt>
    <dgm:pt modelId="{6F1699D8-925C-43A8-9408-C3AE4DC0BE2F}" type="sibTrans" cxnId="{5C621BC5-4EA1-4CFF-AF14-4BAB6C11B346}">
      <dgm:prSet/>
      <dgm:spPr/>
      <dgm:t>
        <a:bodyPr/>
        <a:lstStyle/>
        <a:p>
          <a:endParaRPr lang="en-US"/>
        </a:p>
      </dgm:t>
    </dgm:pt>
    <dgm:pt modelId="{06B1795E-2395-4D8B-A2EA-D22454948B42}">
      <dgm:prSet phldrT="[Text]"/>
      <dgm:spPr/>
      <dgm:t>
        <a:bodyPr/>
        <a:lstStyle/>
        <a:p>
          <a:r>
            <a:rPr lang="en-US" sz="1500" dirty="0"/>
            <a:t>Count Vectorizing</a:t>
          </a:r>
        </a:p>
      </dgm:t>
    </dgm:pt>
    <dgm:pt modelId="{2619637E-1C9F-49C5-A573-EA45457BB339}" type="parTrans" cxnId="{277F9EA2-986D-4692-91F5-8FAAC521896A}">
      <dgm:prSet/>
      <dgm:spPr/>
      <dgm:t>
        <a:bodyPr/>
        <a:lstStyle/>
        <a:p>
          <a:endParaRPr lang="en-US"/>
        </a:p>
      </dgm:t>
    </dgm:pt>
    <dgm:pt modelId="{41CCCB88-31EA-4C67-BF6F-4F6A028F57ED}" type="sibTrans" cxnId="{277F9EA2-986D-4692-91F5-8FAAC521896A}">
      <dgm:prSet/>
      <dgm:spPr/>
      <dgm:t>
        <a:bodyPr/>
        <a:lstStyle/>
        <a:p>
          <a:endParaRPr lang="en-US"/>
        </a:p>
      </dgm:t>
    </dgm:pt>
    <dgm:pt modelId="{6D5DEE3A-9A17-424C-8D87-32BE3B974368}">
      <dgm:prSet phldrT="[Text]"/>
      <dgm:spPr/>
      <dgm:t>
        <a:bodyPr/>
        <a:lstStyle/>
        <a:p>
          <a:r>
            <a:rPr lang="en-US" sz="1500" dirty="0"/>
            <a:t>TFIDF</a:t>
          </a:r>
        </a:p>
      </dgm:t>
    </dgm:pt>
    <dgm:pt modelId="{3C896888-B010-476A-8519-945321FFFC24}" type="parTrans" cxnId="{ECAD0728-4604-436D-9FF8-256BCBA619A4}">
      <dgm:prSet/>
      <dgm:spPr/>
      <dgm:t>
        <a:bodyPr/>
        <a:lstStyle/>
        <a:p>
          <a:endParaRPr lang="en-US"/>
        </a:p>
      </dgm:t>
    </dgm:pt>
    <dgm:pt modelId="{577FAFD3-215B-41E2-AB71-A716E644B8E7}" type="sibTrans" cxnId="{ECAD0728-4604-436D-9FF8-256BCBA619A4}">
      <dgm:prSet/>
      <dgm:spPr/>
      <dgm:t>
        <a:bodyPr/>
        <a:lstStyle/>
        <a:p>
          <a:endParaRPr lang="en-US"/>
        </a:p>
      </dgm:t>
    </dgm:pt>
    <dgm:pt modelId="{28982AA1-A9BA-47D7-A9E7-99200A21AE9C}">
      <dgm:prSet phldrT="[Text]"/>
      <dgm:spPr/>
      <dgm:t>
        <a:bodyPr/>
        <a:lstStyle/>
        <a:p>
          <a:r>
            <a:rPr lang="en-US" sz="1500" dirty="0"/>
            <a:t>No</a:t>
          </a:r>
        </a:p>
      </dgm:t>
    </dgm:pt>
    <dgm:pt modelId="{A0D360A4-CC77-4D8C-A697-0D99CA713F96}" type="parTrans" cxnId="{5390ABF9-A948-49AE-8D3C-D5466B9D0220}">
      <dgm:prSet/>
      <dgm:spPr/>
      <dgm:t>
        <a:bodyPr/>
        <a:lstStyle/>
        <a:p>
          <a:endParaRPr lang="en-US"/>
        </a:p>
      </dgm:t>
    </dgm:pt>
    <dgm:pt modelId="{E367560E-754C-4E44-9860-FE7135F70108}" type="sibTrans" cxnId="{5390ABF9-A948-49AE-8D3C-D5466B9D0220}">
      <dgm:prSet/>
      <dgm:spPr/>
      <dgm:t>
        <a:bodyPr/>
        <a:lstStyle/>
        <a:p>
          <a:endParaRPr lang="en-US"/>
        </a:p>
      </dgm:t>
    </dgm:pt>
    <dgm:pt modelId="{0C24BC5E-670C-4DC0-8023-F37E24F31092}">
      <dgm:prSet phldrT="[Text]"/>
      <dgm:spPr/>
      <dgm:t>
        <a:bodyPr/>
        <a:lstStyle/>
        <a:p>
          <a:r>
            <a:rPr lang="en-US" sz="1500" dirty="0"/>
            <a:t>Yes</a:t>
          </a:r>
        </a:p>
      </dgm:t>
    </dgm:pt>
    <dgm:pt modelId="{367EC0A7-C45E-4B1F-8F41-1485BAF117C3}" type="parTrans" cxnId="{F87ED047-0273-4954-A17E-B1BB78318BF0}">
      <dgm:prSet/>
      <dgm:spPr/>
      <dgm:t>
        <a:bodyPr/>
        <a:lstStyle/>
        <a:p>
          <a:endParaRPr lang="en-US"/>
        </a:p>
      </dgm:t>
    </dgm:pt>
    <dgm:pt modelId="{8E661E1F-0165-4FD7-B484-4F914288D5D5}" type="sibTrans" cxnId="{F87ED047-0273-4954-A17E-B1BB78318BF0}">
      <dgm:prSet/>
      <dgm:spPr/>
      <dgm:t>
        <a:bodyPr/>
        <a:lstStyle/>
        <a:p>
          <a:endParaRPr lang="en-US"/>
        </a:p>
      </dgm:t>
    </dgm:pt>
    <dgm:pt modelId="{3B5BAB24-4BF2-495E-ABA5-263C46D21C51}">
      <dgm:prSet phldrT="[Text]" custT="1"/>
      <dgm:spPr/>
      <dgm:t>
        <a:bodyPr/>
        <a:lstStyle/>
        <a:p>
          <a:r>
            <a:rPr lang="en-US" sz="2000" b="1" dirty="0"/>
            <a:t>SMOTE</a:t>
          </a:r>
          <a:r>
            <a:rPr lang="en-US" sz="1900" dirty="0"/>
            <a:t> </a:t>
          </a:r>
          <a:r>
            <a:rPr lang="en-US" sz="1600" dirty="0"/>
            <a:t>(2)</a:t>
          </a:r>
        </a:p>
      </dgm:t>
    </dgm:pt>
    <dgm:pt modelId="{BBF4072C-B8F8-4521-94F7-C30F11D973EE}" type="parTrans" cxnId="{011821AB-B38D-4865-840B-0CAF66C6E5B0}">
      <dgm:prSet/>
      <dgm:spPr/>
      <dgm:t>
        <a:bodyPr/>
        <a:lstStyle/>
        <a:p>
          <a:endParaRPr lang="en-US"/>
        </a:p>
      </dgm:t>
    </dgm:pt>
    <dgm:pt modelId="{AE2BF604-4119-47CD-82BD-BB887F9F5CC0}" type="sibTrans" cxnId="{011821AB-B38D-4865-840B-0CAF66C6E5B0}">
      <dgm:prSet/>
      <dgm:spPr/>
      <dgm:t>
        <a:bodyPr/>
        <a:lstStyle/>
        <a:p>
          <a:endParaRPr lang="en-US"/>
        </a:p>
      </dgm:t>
    </dgm:pt>
    <dgm:pt modelId="{84A48A31-EA70-44A1-AFC4-E9FE884591BA}">
      <dgm:prSet phldrT="[Text]"/>
      <dgm:spPr/>
      <dgm:t>
        <a:bodyPr/>
        <a:lstStyle/>
        <a:p>
          <a:r>
            <a:rPr lang="en-US" sz="1500" dirty="0"/>
            <a:t>No</a:t>
          </a:r>
        </a:p>
      </dgm:t>
    </dgm:pt>
    <dgm:pt modelId="{3BC7715B-F58E-4DC3-BBFE-CE69D2A61175}" type="parTrans" cxnId="{D4A0A456-64B4-4C59-9AA2-461BD93CD51D}">
      <dgm:prSet/>
      <dgm:spPr/>
      <dgm:t>
        <a:bodyPr/>
        <a:lstStyle/>
        <a:p>
          <a:endParaRPr lang="en-US"/>
        </a:p>
      </dgm:t>
    </dgm:pt>
    <dgm:pt modelId="{477E96A1-71AF-4BCD-9779-53F06F538400}" type="sibTrans" cxnId="{D4A0A456-64B4-4C59-9AA2-461BD93CD51D}">
      <dgm:prSet/>
      <dgm:spPr/>
      <dgm:t>
        <a:bodyPr/>
        <a:lstStyle/>
        <a:p>
          <a:endParaRPr lang="en-US"/>
        </a:p>
      </dgm:t>
    </dgm:pt>
    <dgm:pt modelId="{E1D28E6A-520D-4660-AC67-A94119C24EDD}">
      <dgm:prSet phldrT="[Text]"/>
      <dgm:spPr/>
      <dgm:t>
        <a:bodyPr/>
        <a:lstStyle/>
        <a:p>
          <a:r>
            <a:rPr lang="en-US" sz="1500" dirty="0"/>
            <a:t>Yes</a:t>
          </a:r>
        </a:p>
      </dgm:t>
    </dgm:pt>
    <dgm:pt modelId="{1C6AB286-F849-4B25-A7A2-63CB45002446}" type="parTrans" cxnId="{100E11BC-1FC1-4538-A8B1-0720160A4F57}">
      <dgm:prSet/>
      <dgm:spPr/>
      <dgm:t>
        <a:bodyPr/>
        <a:lstStyle/>
        <a:p>
          <a:endParaRPr lang="en-US"/>
        </a:p>
      </dgm:t>
    </dgm:pt>
    <dgm:pt modelId="{429403B5-C890-44D1-B265-C55788ECAE08}" type="sibTrans" cxnId="{100E11BC-1FC1-4538-A8B1-0720160A4F57}">
      <dgm:prSet/>
      <dgm:spPr/>
      <dgm:t>
        <a:bodyPr/>
        <a:lstStyle/>
        <a:p>
          <a:endParaRPr lang="en-US"/>
        </a:p>
      </dgm:t>
    </dgm:pt>
    <dgm:pt modelId="{9B53DDE6-AA4F-4B47-855B-148B272EF025}" type="pres">
      <dgm:prSet presAssocID="{9E3ADD14-1F64-46DA-8BCD-9E824A5910FC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4D6182AC-F643-4D8B-8DFC-9F3A0DE618BC}" type="pres">
      <dgm:prSet presAssocID="{FE6FDD47-101A-47E9-B158-FED631CBF1EC}" presName="root" presStyleCnt="0">
        <dgm:presLayoutVars>
          <dgm:chMax/>
          <dgm:chPref val="4"/>
        </dgm:presLayoutVars>
      </dgm:prSet>
      <dgm:spPr/>
    </dgm:pt>
    <dgm:pt modelId="{1ACA0523-6163-4D0D-9DE1-1B3B37915495}" type="pres">
      <dgm:prSet presAssocID="{FE6FDD47-101A-47E9-B158-FED631CBF1EC}" presName="rootComposite" presStyleCnt="0">
        <dgm:presLayoutVars/>
      </dgm:prSet>
      <dgm:spPr/>
    </dgm:pt>
    <dgm:pt modelId="{4CBA075B-5135-432B-8634-DA9A53645E2F}" type="pres">
      <dgm:prSet presAssocID="{FE6FDD47-101A-47E9-B158-FED631CBF1EC}" presName="rootText" presStyleLbl="node0" presStyleIdx="0" presStyleCnt="1">
        <dgm:presLayoutVars>
          <dgm:chMax/>
          <dgm:chPref val="4"/>
        </dgm:presLayoutVars>
      </dgm:prSet>
      <dgm:spPr/>
    </dgm:pt>
    <dgm:pt modelId="{137EFEC4-7BDE-4810-8D74-AC95390E58F9}" type="pres">
      <dgm:prSet presAssocID="{FE6FDD47-101A-47E9-B158-FED631CBF1EC}" presName="childShape" presStyleCnt="0">
        <dgm:presLayoutVars>
          <dgm:chMax val="0"/>
          <dgm:chPref val="0"/>
        </dgm:presLayoutVars>
      </dgm:prSet>
      <dgm:spPr/>
    </dgm:pt>
    <dgm:pt modelId="{59D38A1A-707A-4F2C-BA84-718A7D638E7F}" type="pres">
      <dgm:prSet presAssocID="{3CBA6A99-67C2-4DA9-A921-45E99B03895B}" presName="childComposite" presStyleCnt="0">
        <dgm:presLayoutVars>
          <dgm:chMax val="0"/>
          <dgm:chPref val="0"/>
        </dgm:presLayoutVars>
      </dgm:prSet>
      <dgm:spPr/>
    </dgm:pt>
    <dgm:pt modelId="{5F7DB7E7-2B35-45D0-8733-DD794AA7867A}" type="pres">
      <dgm:prSet presAssocID="{3CBA6A99-67C2-4DA9-A921-45E99B03895B}" presName="Image" presStyleLbl="node1" presStyleIdx="0" presStyleCnt="3"/>
      <dgm:spPr/>
    </dgm:pt>
    <dgm:pt modelId="{6F8951BB-69F0-4384-B9D4-0B25ABB519E1}" type="pres">
      <dgm:prSet presAssocID="{3CBA6A99-67C2-4DA9-A921-45E99B03895B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3E6B3E9F-76C6-4252-8650-D324B76A4630}" type="pres">
      <dgm:prSet presAssocID="{DC38F76A-134D-4627-BA04-EE97837B4EA5}" presName="childComposite" presStyleCnt="0">
        <dgm:presLayoutVars>
          <dgm:chMax val="0"/>
          <dgm:chPref val="0"/>
        </dgm:presLayoutVars>
      </dgm:prSet>
      <dgm:spPr/>
    </dgm:pt>
    <dgm:pt modelId="{9CF5D139-2B7D-4399-A8D5-2C4EDD54F563}" type="pres">
      <dgm:prSet presAssocID="{DC38F76A-134D-4627-BA04-EE97837B4EA5}" presName="Image" presStyleLbl="node1" presStyleIdx="1" presStyleCnt="3"/>
      <dgm:spPr/>
    </dgm:pt>
    <dgm:pt modelId="{28CF52AF-ACBC-41C4-B6B1-AF2D1050767A}" type="pres">
      <dgm:prSet presAssocID="{DC38F76A-134D-4627-BA04-EE97837B4EA5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AB650425-46C7-4EB1-BAED-88AC685440D7}" type="pres">
      <dgm:prSet presAssocID="{3B5BAB24-4BF2-495E-ABA5-263C46D21C51}" presName="childComposite" presStyleCnt="0">
        <dgm:presLayoutVars>
          <dgm:chMax val="0"/>
          <dgm:chPref val="0"/>
        </dgm:presLayoutVars>
      </dgm:prSet>
      <dgm:spPr/>
    </dgm:pt>
    <dgm:pt modelId="{66AF21E4-373F-4522-A75D-9933FFDE06AF}" type="pres">
      <dgm:prSet presAssocID="{3B5BAB24-4BF2-495E-ABA5-263C46D21C51}" presName="Image" presStyleLbl="node1" presStyleIdx="2" presStyleCnt="3"/>
      <dgm:spPr/>
    </dgm:pt>
    <dgm:pt modelId="{DDA6E173-8597-4FE3-9021-348848DEC060}" type="pres">
      <dgm:prSet presAssocID="{3B5BAB24-4BF2-495E-ABA5-263C46D21C51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CCC84A0C-08DD-46CE-951D-B0A9E5866C00}" type="presOf" srcId="{28982AA1-A9BA-47D7-A9E7-99200A21AE9C}" destId="{28CF52AF-ACBC-41C4-B6B1-AF2D1050767A}" srcOrd="0" destOrd="1" presId="urn:microsoft.com/office/officeart/2008/layout/PictureAccentList"/>
    <dgm:cxn modelId="{D442A40C-971F-4B88-9AA0-23AC7627D6B4}" type="presOf" srcId="{E1D28E6A-520D-4660-AC67-A94119C24EDD}" destId="{DDA6E173-8597-4FE3-9021-348848DEC060}" srcOrd="0" destOrd="2" presId="urn:microsoft.com/office/officeart/2008/layout/PictureAccentList"/>
    <dgm:cxn modelId="{AA12921C-981F-4B07-91BA-7CCD5C176AC5}" srcId="{FE6FDD47-101A-47E9-B158-FED631CBF1EC}" destId="{3CBA6A99-67C2-4DA9-A921-45E99B03895B}" srcOrd="0" destOrd="0" parTransId="{EFDED655-7D56-4514-97A5-D8006BD8BD30}" sibTransId="{743F4C77-CD4D-45C0-B117-D3B51CA03F7A}"/>
    <dgm:cxn modelId="{31D5011F-D829-4267-ADFC-4D07F0A54FC4}" type="presOf" srcId="{9E3ADD14-1F64-46DA-8BCD-9E824A5910FC}" destId="{9B53DDE6-AA4F-4B47-855B-148B272EF025}" srcOrd="0" destOrd="0" presId="urn:microsoft.com/office/officeart/2008/layout/PictureAccentList"/>
    <dgm:cxn modelId="{ECAD0728-4604-436D-9FF8-256BCBA619A4}" srcId="{3CBA6A99-67C2-4DA9-A921-45E99B03895B}" destId="{6D5DEE3A-9A17-424C-8D87-32BE3B974368}" srcOrd="1" destOrd="0" parTransId="{3C896888-B010-476A-8519-945321FFFC24}" sibTransId="{577FAFD3-215B-41E2-AB71-A716E644B8E7}"/>
    <dgm:cxn modelId="{508C8D5E-B491-413C-B488-B9FD3CE99F35}" srcId="{9E3ADD14-1F64-46DA-8BCD-9E824A5910FC}" destId="{FE6FDD47-101A-47E9-B158-FED631CBF1EC}" srcOrd="0" destOrd="0" parTransId="{CF2569E2-3882-49CD-B86B-B96373BFC871}" sibTransId="{8681A1A0-2C2D-4EC5-8FCD-991E5FF36795}"/>
    <dgm:cxn modelId="{769A0F67-D73A-476D-AE10-F995A67DDF8E}" type="presOf" srcId="{FE6FDD47-101A-47E9-B158-FED631CBF1EC}" destId="{4CBA075B-5135-432B-8634-DA9A53645E2F}" srcOrd="0" destOrd="0" presId="urn:microsoft.com/office/officeart/2008/layout/PictureAccentList"/>
    <dgm:cxn modelId="{F87ED047-0273-4954-A17E-B1BB78318BF0}" srcId="{DC38F76A-134D-4627-BA04-EE97837B4EA5}" destId="{0C24BC5E-670C-4DC0-8023-F37E24F31092}" srcOrd="1" destOrd="0" parTransId="{367EC0A7-C45E-4B1F-8F41-1485BAF117C3}" sibTransId="{8E661E1F-0165-4FD7-B484-4F914288D5D5}"/>
    <dgm:cxn modelId="{D4A0A456-64B4-4C59-9AA2-461BD93CD51D}" srcId="{3B5BAB24-4BF2-495E-ABA5-263C46D21C51}" destId="{84A48A31-EA70-44A1-AFC4-E9FE884591BA}" srcOrd="0" destOrd="0" parTransId="{3BC7715B-F58E-4DC3-BBFE-CE69D2A61175}" sibTransId="{477E96A1-71AF-4BCD-9779-53F06F538400}"/>
    <dgm:cxn modelId="{CB77FF7D-EEED-4F5B-9129-C77E5AAF8665}" type="presOf" srcId="{06B1795E-2395-4D8B-A2EA-D22454948B42}" destId="{6F8951BB-69F0-4384-B9D4-0B25ABB519E1}" srcOrd="0" destOrd="1" presId="urn:microsoft.com/office/officeart/2008/layout/PictureAccentList"/>
    <dgm:cxn modelId="{B6E1E87E-17CF-4EB1-8406-ECBD684DADE8}" type="presOf" srcId="{DC38F76A-134D-4627-BA04-EE97837B4EA5}" destId="{28CF52AF-ACBC-41C4-B6B1-AF2D1050767A}" srcOrd="0" destOrd="0" presId="urn:microsoft.com/office/officeart/2008/layout/PictureAccentList"/>
    <dgm:cxn modelId="{3D284C7F-11F8-47DE-8BF1-BAA9616AD061}" type="presOf" srcId="{3CBA6A99-67C2-4DA9-A921-45E99B03895B}" destId="{6F8951BB-69F0-4384-B9D4-0B25ABB519E1}" srcOrd="0" destOrd="0" presId="urn:microsoft.com/office/officeart/2008/layout/PictureAccentList"/>
    <dgm:cxn modelId="{277F9EA2-986D-4692-91F5-8FAAC521896A}" srcId="{3CBA6A99-67C2-4DA9-A921-45E99B03895B}" destId="{06B1795E-2395-4D8B-A2EA-D22454948B42}" srcOrd="0" destOrd="0" parTransId="{2619637E-1C9F-49C5-A573-EA45457BB339}" sibTransId="{41CCCB88-31EA-4C67-BF6F-4F6A028F57ED}"/>
    <dgm:cxn modelId="{9F6E05AA-8F27-4CF8-85E6-3023174CA85F}" type="presOf" srcId="{3B5BAB24-4BF2-495E-ABA5-263C46D21C51}" destId="{DDA6E173-8597-4FE3-9021-348848DEC060}" srcOrd="0" destOrd="0" presId="urn:microsoft.com/office/officeart/2008/layout/PictureAccentList"/>
    <dgm:cxn modelId="{011821AB-B38D-4865-840B-0CAF66C6E5B0}" srcId="{FE6FDD47-101A-47E9-B158-FED631CBF1EC}" destId="{3B5BAB24-4BF2-495E-ABA5-263C46D21C51}" srcOrd="2" destOrd="0" parTransId="{BBF4072C-B8F8-4521-94F7-C30F11D973EE}" sibTransId="{AE2BF604-4119-47CD-82BD-BB887F9F5CC0}"/>
    <dgm:cxn modelId="{100E11BC-1FC1-4538-A8B1-0720160A4F57}" srcId="{3B5BAB24-4BF2-495E-ABA5-263C46D21C51}" destId="{E1D28E6A-520D-4660-AC67-A94119C24EDD}" srcOrd="1" destOrd="0" parTransId="{1C6AB286-F849-4B25-A7A2-63CB45002446}" sibTransId="{429403B5-C890-44D1-B265-C55788ECAE08}"/>
    <dgm:cxn modelId="{FA3543C1-E1F6-4DF0-9985-698221284CBA}" type="presOf" srcId="{84A48A31-EA70-44A1-AFC4-E9FE884591BA}" destId="{DDA6E173-8597-4FE3-9021-348848DEC060}" srcOrd="0" destOrd="1" presId="urn:microsoft.com/office/officeart/2008/layout/PictureAccentList"/>
    <dgm:cxn modelId="{5C621BC5-4EA1-4CFF-AF14-4BAB6C11B346}" srcId="{FE6FDD47-101A-47E9-B158-FED631CBF1EC}" destId="{DC38F76A-134D-4627-BA04-EE97837B4EA5}" srcOrd="1" destOrd="0" parTransId="{31373DFC-5C2C-46D2-8EA1-6B5C9471728E}" sibTransId="{6F1699D8-925C-43A8-9408-C3AE4DC0BE2F}"/>
    <dgm:cxn modelId="{E181DAC5-7B5D-4F9A-9D7C-ECE0ACB38162}" type="presOf" srcId="{0C24BC5E-670C-4DC0-8023-F37E24F31092}" destId="{28CF52AF-ACBC-41C4-B6B1-AF2D1050767A}" srcOrd="0" destOrd="2" presId="urn:microsoft.com/office/officeart/2008/layout/PictureAccentList"/>
    <dgm:cxn modelId="{7DFC79D1-3486-48B2-9880-1E88781AB771}" type="presOf" srcId="{6D5DEE3A-9A17-424C-8D87-32BE3B974368}" destId="{6F8951BB-69F0-4384-B9D4-0B25ABB519E1}" srcOrd="0" destOrd="2" presId="urn:microsoft.com/office/officeart/2008/layout/PictureAccentList"/>
    <dgm:cxn modelId="{5390ABF9-A948-49AE-8D3C-D5466B9D0220}" srcId="{DC38F76A-134D-4627-BA04-EE97837B4EA5}" destId="{28982AA1-A9BA-47D7-A9E7-99200A21AE9C}" srcOrd="0" destOrd="0" parTransId="{A0D360A4-CC77-4D8C-A697-0D99CA713F96}" sibTransId="{E367560E-754C-4E44-9860-FE7135F70108}"/>
    <dgm:cxn modelId="{AC2E5B29-A5E7-42C8-862D-072C18240767}" type="presParOf" srcId="{9B53DDE6-AA4F-4B47-855B-148B272EF025}" destId="{4D6182AC-F643-4D8B-8DFC-9F3A0DE618BC}" srcOrd="0" destOrd="0" presId="urn:microsoft.com/office/officeart/2008/layout/PictureAccentList"/>
    <dgm:cxn modelId="{2ED20AB8-CAFA-4447-9BE4-93FE7307BC44}" type="presParOf" srcId="{4D6182AC-F643-4D8B-8DFC-9F3A0DE618BC}" destId="{1ACA0523-6163-4D0D-9DE1-1B3B37915495}" srcOrd="0" destOrd="0" presId="urn:microsoft.com/office/officeart/2008/layout/PictureAccentList"/>
    <dgm:cxn modelId="{D31D0443-50F8-451B-8EA4-547E81D480EB}" type="presParOf" srcId="{1ACA0523-6163-4D0D-9DE1-1B3B37915495}" destId="{4CBA075B-5135-432B-8634-DA9A53645E2F}" srcOrd="0" destOrd="0" presId="urn:microsoft.com/office/officeart/2008/layout/PictureAccentList"/>
    <dgm:cxn modelId="{43EE8BAD-07EF-49B1-8DD4-66029563D018}" type="presParOf" srcId="{4D6182AC-F643-4D8B-8DFC-9F3A0DE618BC}" destId="{137EFEC4-7BDE-4810-8D74-AC95390E58F9}" srcOrd="1" destOrd="0" presId="urn:microsoft.com/office/officeart/2008/layout/PictureAccentList"/>
    <dgm:cxn modelId="{EC090452-5FC3-46A3-906D-AB9C891ECB04}" type="presParOf" srcId="{137EFEC4-7BDE-4810-8D74-AC95390E58F9}" destId="{59D38A1A-707A-4F2C-BA84-718A7D638E7F}" srcOrd="0" destOrd="0" presId="urn:microsoft.com/office/officeart/2008/layout/PictureAccentList"/>
    <dgm:cxn modelId="{EEA28337-E028-4E79-ACC0-FD19338B6CE9}" type="presParOf" srcId="{59D38A1A-707A-4F2C-BA84-718A7D638E7F}" destId="{5F7DB7E7-2B35-45D0-8733-DD794AA7867A}" srcOrd="0" destOrd="0" presId="urn:microsoft.com/office/officeart/2008/layout/PictureAccentList"/>
    <dgm:cxn modelId="{1ED2D738-83E6-432B-AD0F-8AA1311050F9}" type="presParOf" srcId="{59D38A1A-707A-4F2C-BA84-718A7D638E7F}" destId="{6F8951BB-69F0-4384-B9D4-0B25ABB519E1}" srcOrd="1" destOrd="0" presId="urn:microsoft.com/office/officeart/2008/layout/PictureAccentList"/>
    <dgm:cxn modelId="{D4D50052-FDBC-456B-BD83-54BA58D754AF}" type="presParOf" srcId="{137EFEC4-7BDE-4810-8D74-AC95390E58F9}" destId="{3E6B3E9F-76C6-4252-8650-D324B76A4630}" srcOrd="1" destOrd="0" presId="urn:microsoft.com/office/officeart/2008/layout/PictureAccentList"/>
    <dgm:cxn modelId="{8C7FC8B9-F985-47DA-B621-4D5304448AFA}" type="presParOf" srcId="{3E6B3E9F-76C6-4252-8650-D324B76A4630}" destId="{9CF5D139-2B7D-4399-A8D5-2C4EDD54F563}" srcOrd="0" destOrd="0" presId="urn:microsoft.com/office/officeart/2008/layout/PictureAccentList"/>
    <dgm:cxn modelId="{56DDFB5D-58C5-490F-8E11-75B34EFF9F29}" type="presParOf" srcId="{3E6B3E9F-76C6-4252-8650-D324B76A4630}" destId="{28CF52AF-ACBC-41C4-B6B1-AF2D1050767A}" srcOrd="1" destOrd="0" presId="urn:microsoft.com/office/officeart/2008/layout/PictureAccentList"/>
    <dgm:cxn modelId="{965165BA-B741-4AD7-8884-1EF5772B57FD}" type="presParOf" srcId="{137EFEC4-7BDE-4810-8D74-AC95390E58F9}" destId="{AB650425-46C7-4EB1-BAED-88AC685440D7}" srcOrd="2" destOrd="0" presId="urn:microsoft.com/office/officeart/2008/layout/PictureAccentList"/>
    <dgm:cxn modelId="{F403CE25-5943-4E4E-BFC9-7FA822671298}" type="presParOf" srcId="{AB650425-46C7-4EB1-BAED-88AC685440D7}" destId="{66AF21E4-373F-4522-A75D-9933FFDE06AF}" srcOrd="0" destOrd="0" presId="urn:microsoft.com/office/officeart/2008/layout/PictureAccentList"/>
    <dgm:cxn modelId="{24E13B2E-11A1-4AE6-975E-33B2B2CFBA5F}" type="presParOf" srcId="{AB650425-46C7-4EB1-BAED-88AC685440D7}" destId="{DDA6E173-8597-4FE3-9021-348848DEC06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BA075B-5135-432B-8634-DA9A53645E2F}">
      <dsp:nvSpPr>
        <dsp:cNvPr id="0" name=""/>
        <dsp:cNvSpPr/>
      </dsp:nvSpPr>
      <dsp:spPr>
        <a:xfrm>
          <a:off x="283650" y="1990"/>
          <a:ext cx="5360423" cy="1196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>
              <a:solidFill>
                <a:schemeClr val="tx1"/>
              </a:solidFill>
            </a:rPr>
            <a:t>Model </a:t>
          </a:r>
          <a:r>
            <a:rPr lang="en-US" sz="3600" b="1" kern="1200" dirty="0">
              <a:solidFill>
                <a:schemeClr val="tx1"/>
              </a:solidFill>
            </a:rPr>
            <a:t>(3)</a:t>
          </a:r>
          <a:endParaRPr lang="en-US" sz="6500" b="1" kern="1200" dirty="0">
            <a:solidFill>
              <a:schemeClr val="tx1"/>
            </a:solidFill>
          </a:endParaRPr>
        </a:p>
      </dsp:txBody>
      <dsp:txXfrm>
        <a:off x="318706" y="37046"/>
        <a:ext cx="5290311" cy="1126795"/>
      </dsp:txXfrm>
    </dsp:sp>
    <dsp:sp modelId="{5F7DB7E7-2B35-45D0-8733-DD794AA7867A}">
      <dsp:nvSpPr>
        <dsp:cNvPr id="0" name=""/>
        <dsp:cNvSpPr/>
      </dsp:nvSpPr>
      <dsp:spPr>
        <a:xfrm>
          <a:off x="283650" y="1414341"/>
          <a:ext cx="1196907" cy="119690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951BB-69F0-4384-B9D4-0B25ABB519E1}">
      <dsp:nvSpPr>
        <dsp:cNvPr id="0" name=""/>
        <dsp:cNvSpPr/>
      </dsp:nvSpPr>
      <dsp:spPr>
        <a:xfrm>
          <a:off x="1552373" y="1414341"/>
          <a:ext cx="4091701" cy="1196907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Vectorize</a:t>
          </a:r>
          <a:r>
            <a:rPr lang="en-US" sz="1900" kern="1200" dirty="0"/>
            <a:t> </a:t>
          </a:r>
          <a:r>
            <a:rPr lang="en-US" sz="1600" kern="1200" dirty="0"/>
            <a:t>(2)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Count Vectorizing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TFIDF</a:t>
          </a:r>
        </a:p>
      </dsp:txBody>
      <dsp:txXfrm>
        <a:off x="1610812" y="1472780"/>
        <a:ext cx="3974823" cy="1080029"/>
      </dsp:txXfrm>
    </dsp:sp>
    <dsp:sp modelId="{9CF5D139-2B7D-4399-A8D5-2C4EDD54F563}">
      <dsp:nvSpPr>
        <dsp:cNvPr id="0" name=""/>
        <dsp:cNvSpPr/>
      </dsp:nvSpPr>
      <dsp:spPr>
        <a:xfrm>
          <a:off x="283650" y="2754878"/>
          <a:ext cx="1196907" cy="1196907"/>
        </a:xfrm>
        <a:prstGeom prst="roundRect">
          <a:avLst>
            <a:gd name="adj" fmla="val 16670"/>
          </a:avLst>
        </a:prstGeom>
        <a:solidFill>
          <a:schemeClr val="accent2">
            <a:hueOff val="-474331"/>
            <a:satOff val="-12917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F52AF-ACBC-41C4-B6B1-AF2D1050767A}">
      <dsp:nvSpPr>
        <dsp:cNvPr id="0" name=""/>
        <dsp:cNvSpPr/>
      </dsp:nvSpPr>
      <dsp:spPr>
        <a:xfrm>
          <a:off x="1552373" y="2754878"/>
          <a:ext cx="4091701" cy="1196907"/>
        </a:xfrm>
        <a:prstGeom prst="roundRect">
          <a:avLst>
            <a:gd name="adj" fmla="val 16670"/>
          </a:avLst>
        </a:prstGeom>
        <a:solidFill>
          <a:schemeClr val="accent2">
            <a:hueOff val="-474331"/>
            <a:satOff val="-12917"/>
            <a:lumOff val="-254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Lemmatize</a:t>
          </a:r>
          <a:r>
            <a:rPr lang="en-US" sz="1900" kern="1200" dirty="0"/>
            <a:t> </a:t>
          </a:r>
          <a:r>
            <a:rPr lang="en-US" sz="1600" kern="1200" dirty="0"/>
            <a:t>(2)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Yes</a:t>
          </a:r>
        </a:p>
      </dsp:txBody>
      <dsp:txXfrm>
        <a:off x="1610812" y="2813317"/>
        <a:ext cx="3974823" cy="1080029"/>
      </dsp:txXfrm>
    </dsp:sp>
    <dsp:sp modelId="{66AF21E4-373F-4522-A75D-9933FFDE06AF}">
      <dsp:nvSpPr>
        <dsp:cNvPr id="0" name=""/>
        <dsp:cNvSpPr/>
      </dsp:nvSpPr>
      <dsp:spPr>
        <a:xfrm>
          <a:off x="283650" y="4095414"/>
          <a:ext cx="1196907" cy="1196907"/>
        </a:xfrm>
        <a:prstGeom prst="roundRect">
          <a:avLst>
            <a:gd name="adj" fmla="val 16670"/>
          </a:avLst>
        </a:prstGeom>
        <a:solidFill>
          <a:schemeClr val="accent2">
            <a:hueOff val="-948662"/>
            <a:satOff val="-25835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A6E173-8597-4FE3-9021-348848DEC060}">
      <dsp:nvSpPr>
        <dsp:cNvPr id="0" name=""/>
        <dsp:cNvSpPr/>
      </dsp:nvSpPr>
      <dsp:spPr>
        <a:xfrm>
          <a:off x="1552373" y="4095414"/>
          <a:ext cx="4091701" cy="1196907"/>
        </a:xfrm>
        <a:prstGeom prst="roundRect">
          <a:avLst>
            <a:gd name="adj" fmla="val 16670"/>
          </a:avLst>
        </a:prstGeom>
        <a:solidFill>
          <a:schemeClr val="accent2">
            <a:hueOff val="-948662"/>
            <a:satOff val="-25835"/>
            <a:lumOff val="-509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SMOTE</a:t>
          </a:r>
          <a:r>
            <a:rPr lang="en-US" sz="1900" kern="1200" dirty="0"/>
            <a:t> </a:t>
          </a:r>
          <a:r>
            <a:rPr lang="en-US" sz="1600" kern="1200" dirty="0"/>
            <a:t>(2)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No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Yes</a:t>
          </a:r>
        </a:p>
      </dsp:txBody>
      <dsp:txXfrm>
        <a:off x="1610812" y="4153853"/>
        <a:ext cx="3974823" cy="1080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arkpatterson8@hotmail.com" TargetMode="External"/><Relationship Id="rId2" Type="http://schemas.openxmlformats.org/officeDocument/2006/relationships/hyperlink" Target="mailto:Timmcrea@google.com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crowdflower/brands-and-product-emotion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245768" cy="3566160"/>
          </a:xfrm>
        </p:spPr>
        <p:txBody>
          <a:bodyPr>
            <a:normAutofit/>
          </a:bodyPr>
          <a:lstStyle/>
          <a:p>
            <a:r>
              <a:rPr lang="en-US" sz="3600" dirty="0"/>
              <a:t>Classifying Company &amp; Product Sentiment based on Tweets at a Tech Conference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Mark P. &amp; Tim M., January 2021</a:t>
            </a:r>
          </a:p>
        </p:txBody>
      </p:sp>
      <p:pic>
        <p:nvPicPr>
          <p:cNvPr id="5" name="Picture 4" descr="A picture containing black&#10;&#10;Description automatically generated">
            <a:extLst>
              <a:ext uri="{FF2B5EF4-FFF2-40B4-BE49-F238E27FC236}">
                <a16:creationId xmlns:a16="http://schemas.microsoft.com/office/drawing/2014/main" id="{332A5EC6-0710-4E09-90A1-DE872CEC1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80" y="1147917"/>
            <a:ext cx="1332500" cy="1573928"/>
          </a:xfrm>
          <a:prstGeom prst="rect">
            <a:avLst/>
          </a:prstGeom>
        </p:spPr>
      </p:pic>
      <p:pic>
        <p:nvPicPr>
          <p:cNvPr id="7" name="Picture 6" descr="A picture containing text, vector graphics, accessory&#10;&#10;Description automatically generated">
            <a:extLst>
              <a:ext uri="{FF2B5EF4-FFF2-40B4-BE49-F238E27FC236}">
                <a16:creationId xmlns:a16="http://schemas.microsoft.com/office/drawing/2014/main" id="{0A7EB744-DE86-47BA-9CE3-23AFB478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23" y="351791"/>
            <a:ext cx="1583090" cy="1583090"/>
          </a:xfrm>
          <a:prstGeom prst="rect">
            <a:avLst/>
          </a:prstGeom>
        </p:spPr>
      </p:pic>
      <p:pic>
        <p:nvPicPr>
          <p:cNvPr id="11" name="Picture 10" descr="Logo, company name&#10;&#10;Description automatically generated">
            <a:extLst>
              <a:ext uri="{FF2B5EF4-FFF2-40B4-BE49-F238E27FC236}">
                <a16:creationId xmlns:a16="http://schemas.microsoft.com/office/drawing/2014/main" id="{DBF89A48-3FF1-4B7E-BDEB-882C79E35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248" y="123380"/>
            <a:ext cx="4608197" cy="276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B603C6-2032-4979-94BC-7BEBA8036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2F92C9-AC82-42A8-83DA-85444584C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Top positive words for apple (on the left) – Word cloud based on word count</a:t>
            </a:r>
            <a:br>
              <a:rPr lang="en-US" dirty="0"/>
            </a:br>
            <a:r>
              <a:rPr lang="en-US" dirty="0"/>
              <a:t>Top negative themes for Google (on the right) – via LDA clustering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BD6EB3-A91B-42EB-8EA7-9DB011981C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37628" r="46200" b="20245"/>
          <a:stretch/>
        </p:blipFill>
        <p:spPr>
          <a:xfrm>
            <a:off x="291710" y="1985875"/>
            <a:ext cx="3371500" cy="22936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3D39388-4FFA-4EA0-9210-2D6E53D90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t="25276" r="12099" b="14028"/>
          <a:stretch/>
        </p:blipFill>
        <p:spPr>
          <a:xfrm>
            <a:off x="4521512" y="263661"/>
            <a:ext cx="7567640" cy="40897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83A3A9-FF1A-41FB-9B1B-DC103DEEA52F}"/>
              </a:ext>
            </a:extLst>
          </p:cNvPr>
          <p:cNvSpPr txBox="1"/>
          <p:nvPr/>
        </p:nvSpPr>
        <p:spPr>
          <a:xfrm>
            <a:off x="294516" y="1264312"/>
            <a:ext cx="168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Apple +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B7281-7802-4614-9632-F641A63625BB}"/>
              </a:ext>
            </a:extLst>
          </p:cNvPr>
          <p:cNvSpPr txBox="1"/>
          <p:nvPr/>
        </p:nvSpPr>
        <p:spPr>
          <a:xfrm>
            <a:off x="3663210" y="741092"/>
            <a:ext cx="1682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Google -</a:t>
            </a:r>
          </a:p>
        </p:txBody>
      </p:sp>
    </p:spTree>
    <p:extLst>
      <p:ext uri="{BB962C8B-B14F-4D97-AF65-F5344CB8AC3E}">
        <p14:creationId xmlns:p14="http://schemas.microsoft.com/office/powerpoint/2010/main" val="273488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78B367-30E3-41E1-BBB7-E08ED2C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Sentiment may not be as polarized as assumed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4843C-24CD-4C38-981C-FA431C7BC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TextBlob</a:t>
            </a:r>
            <a:r>
              <a:rPr lang="en-US" dirty="0"/>
              <a:t> (model) to do assess how it rates polarity of sentiment in our tweets. </a:t>
            </a:r>
            <a:br>
              <a:rPr lang="en-US" dirty="0"/>
            </a:br>
            <a:r>
              <a:rPr lang="en-US" dirty="0"/>
              <a:t>On a scale of -1 to +1 our negative tweets average = </a:t>
            </a:r>
            <a:r>
              <a:rPr lang="en-US" b="1" dirty="0"/>
              <a:t>+0.02</a:t>
            </a:r>
            <a:r>
              <a:rPr lang="en-US" dirty="0"/>
              <a:t>, and positive tweets average = </a:t>
            </a:r>
            <a:r>
              <a:rPr lang="en-US" b="1" dirty="0"/>
              <a:t>+0.21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0FC382-52EC-48CB-BF27-7F0CC0B4E9E5}"/>
              </a:ext>
            </a:extLst>
          </p:cNvPr>
          <p:cNvCxnSpPr>
            <a:cxnSpLocks/>
          </p:cNvCxnSpPr>
          <p:nvPr/>
        </p:nvCxnSpPr>
        <p:spPr>
          <a:xfrm>
            <a:off x="1789532" y="2350513"/>
            <a:ext cx="8347406" cy="0"/>
          </a:xfrm>
          <a:prstGeom prst="line">
            <a:avLst/>
          </a:prstGeom>
          <a:ln w="381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FA2072-A1D1-4DA3-8FB9-884043B7597E}"/>
              </a:ext>
            </a:extLst>
          </p:cNvPr>
          <p:cNvSpPr txBox="1"/>
          <p:nvPr/>
        </p:nvSpPr>
        <p:spPr>
          <a:xfrm>
            <a:off x="1430503" y="1626847"/>
            <a:ext cx="57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E18444-A327-49A7-A4AE-0C2EFF400198}"/>
              </a:ext>
            </a:extLst>
          </p:cNvPr>
          <p:cNvSpPr txBox="1"/>
          <p:nvPr/>
        </p:nvSpPr>
        <p:spPr>
          <a:xfrm>
            <a:off x="9850837" y="1626846"/>
            <a:ext cx="572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+1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34947BA-27B6-4A82-B330-EDA37C58CCD4}"/>
              </a:ext>
            </a:extLst>
          </p:cNvPr>
          <p:cNvCxnSpPr/>
          <p:nvPr/>
        </p:nvCxnSpPr>
        <p:spPr>
          <a:xfrm>
            <a:off x="5907136" y="1985875"/>
            <a:ext cx="0" cy="3646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BED36B-2F97-4F73-ADBC-93D02902020E}"/>
              </a:ext>
            </a:extLst>
          </p:cNvPr>
          <p:cNvSpPr txBox="1"/>
          <p:nvPr/>
        </p:nvSpPr>
        <p:spPr>
          <a:xfrm>
            <a:off x="5706090" y="1438232"/>
            <a:ext cx="51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badi" panose="020B0604020202020204" pitchFamily="34" charset="0"/>
                <a:cs typeface="Aharoni" panose="02010803020104030203" pitchFamily="2" charset="-79"/>
              </a:rPr>
              <a:t>0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068EED-7355-4369-A134-9C481C34DE4E}"/>
              </a:ext>
            </a:extLst>
          </p:cNvPr>
          <p:cNvSpPr/>
          <p:nvPr/>
        </p:nvSpPr>
        <p:spPr>
          <a:xfrm>
            <a:off x="6030552" y="2305633"/>
            <a:ext cx="145848" cy="12902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3C64EB2-6C2D-4D7A-95F5-D9A06DF80088}"/>
              </a:ext>
            </a:extLst>
          </p:cNvPr>
          <p:cNvSpPr/>
          <p:nvPr/>
        </p:nvSpPr>
        <p:spPr>
          <a:xfrm>
            <a:off x="6901009" y="2294412"/>
            <a:ext cx="145848" cy="129025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DE47AC-9DB6-48B6-937C-8301BB75ECC7}"/>
              </a:ext>
            </a:extLst>
          </p:cNvPr>
          <p:cNvSpPr txBox="1"/>
          <p:nvPr/>
        </p:nvSpPr>
        <p:spPr>
          <a:xfrm>
            <a:off x="1621237" y="790984"/>
            <a:ext cx="2585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TextBlob</a:t>
            </a:r>
            <a:r>
              <a:rPr lang="en-US" sz="2000" b="1" dirty="0"/>
              <a:t> polarity scale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2ED16F-5667-4B25-81FB-DC6E8203B2AD}"/>
              </a:ext>
            </a:extLst>
          </p:cNvPr>
          <p:cNvSpPr txBox="1"/>
          <p:nvPr/>
        </p:nvSpPr>
        <p:spPr>
          <a:xfrm>
            <a:off x="3962199" y="2824666"/>
            <a:ext cx="1940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Negative tweets</a:t>
            </a:r>
            <a:br>
              <a:rPr lang="en-US" dirty="0"/>
            </a:br>
            <a:r>
              <a:rPr lang="en-US" sz="1600" dirty="0"/>
              <a:t>(mean = +0.02)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445FBF-EEAF-48D6-A0A7-2A8CDF64F2DF}"/>
              </a:ext>
            </a:extLst>
          </p:cNvPr>
          <p:cNvSpPr txBox="1"/>
          <p:nvPr/>
        </p:nvSpPr>
        <p:spPr>
          <a:xfrm>
            <a:off x="7233657" y="2824665"/>
            <a:ext cx="19409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Positive tweets</a:t>
            </a:r>
            <a:br>
              <a:rPr lang="en-US" dirty="0"/>
            </a:br>
            <a:r>
              <a:rPr lang="en-US" sz="1600" dirty="0"/>
              <a:t>(mean = +0.21)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359A8-4A94-4CDC-85C5-DF035A1C784E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4932697" y="2468550"/>
            <a:ext cx="1030538" cy="356116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EB3249-018D-45FA-AD05-F3FB9D8BFA81}"/>
              </a:ext>
            </a:extLst>
          </p:cNvPr>
          <p:cNvCxnSpPr/>
          <p:nvPr/>
        </p:nvCxnSpPr>
        <p:spPr>
          <a:xfrm>
            <a:off x="7046857" y="2434658"/>
            <a:ext cx="931230" cy="4319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8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D9C2-6D82-4B48-9670-F8EE627A0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Findings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CB5E34-32B2-4F29-83A8-E89B075072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805119" cy="306450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Accuracy good, Recall 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Class imbalance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Tweets varied; repetitive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Able to id key topics (+ / -)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Most tweets fairly neutral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Same word/topic can be both + and 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interactive tool for applying models to data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0074F71-7E44-4790-B6FB-1215A38ED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25" y="156641"/>
            <a:ext cx="5244115" cy="2949814"/>
          </a:xfrm>
        </p:spPr>
      </p:pic>
      <p:pic>
        <p:nvPicPr>
          <p:cNvPr id="10" name="Picture 9" descr="A group of people standing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8907BAE6-EE5D-4BE1-AC49-177F7915FA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5"/>
          <a:stretch/>
        </p:blipFill>
        <p:spPr>
          <a:xfrm>
            <a:off x="5981126" y="3618833"/>
            <a:ext cx="5244115" cy="30825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BA669F-CD5F-4B96-A543-BDFAAF8B234E}"/>
              </a:ext>
            </a:extLst>
          </p:cNvPr>
          <p:cNvSpPr/>
          <p:nvPr/>
        </p:nvSpPr>
        <p:spPr>
          <a:xfrm>
            <a:off x="5065664" y="2953805"/>
            <a:ext cx="5032005" cy="10602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One of the top words =  </a:t>
            </a:r>
            <a:r>
              <a:rPr lang="en-US" b="1" dirty="0">
                <a:solidFill>
                  <a:schemeClr val="tx1"/>
                </a:solidFill>
              </a:rPr>
              <a:t>popup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b="1" dirty="0">
                <a:solidFill>
                  <a:schemeClr val="tx1"/>
                </a:solidFill>
              </a:rPr>
              <a:t>pop</a:t>
            </a:r>
            <a:r>
              <a:rPr lang="en-US" dirty="0">
                <a:solidFill>
                  <a:schemeClr val="tx1"/>
                </a:solidFill>
              </a:rPr>
              <a:t>…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is it </a:t>
            </a:r>
            <a:r>
              <a:rPr lang="en-US" dirty="0">
                <a:solidFill>
                  <a:srgbClr val="00B050"/>
                </a:solidFill>
              </a:rPr>
              <a:t>positive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(can't wait to get my iPad2)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or </a:t>
            </a:r>
            <a:r>
              <a:rPr lang="en-US" dirty="0">
                <a:solidFill>
                  <a:srgbClr val="FF0000"/>
                </a:solidFill>
              </a:rPr>
              <a:t>negative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(long lines) </a:t>
            </a:r>
            <a:r>
              <a:rPr lang="en-US" dirty="0">
                <a:solidFill>
                  <a:schemeClr val="tx1"/>
                </a:solidFill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88092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F6B9-04C6-445A-80DB-23623F7C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0CBA7-73EF-411E-BDA3-42FD602EC1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Google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8011-94A2-4247-B085-2A7E0B063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958275"/>
            <a:ext cx="4639736" cy="216348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Circles: too much 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Maps: fix navigation errors quicker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Google Search: at risk from Microsoft Bing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Company: “focus on things that matter”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AA363-8512-469B-ADF0-1C51E0E7D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Apple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1371069-8010-4B2D-99F7-0F81BD3105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1634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iPhone: battery lacks longevity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News: needs improvement and innovation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iPad2 Launch: long lines and poor 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Conference: more phone charging stations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C59719-AAC2-4033-A4D7-97C35DA3A55C}"/>
              </a:ext>
            </a:extLst>
          </p:cNvPr>
          <p:cNvSpPr txBox="1"/>
          <p:nvPr/>
        </p:nvSpPr>
        <p:spPr>
          <a:xfrm>
            <a:off x="1097280" y="5075763"/>
            <a:ext cx="9749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Process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Dashboard Approach: </a:t>
            </a:r>
            <a:r>
              <a:rPr lang="en-US" dirty="0"/>
              <a:t>model tuned for speed and frequent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Tweets: </a:t>
            </a:r>
            <a:r>
              <a:rPr lang="en-US" dirty="0"/>
              <a:t>may not be the best source of actionable feedback (part of a mix)</a:t>
            </a:r>
          </a:p>
        </p:txBody>
      </p:sp>
      <p:pic>
        <p:nvPicPr>
          <p:cNvPr id="10" name="Picture 9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69C4E182-824E-4E62-B6BE-802C325939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r="41242"/>
          <a:stretch/>
        </p:blipFill>
        <p:spPr>
          <a:xfrm>
            <a:off x="10232304" y="1637499"/>
            <a:ext cx="1528446" cy="1576084"/>
          </a:xfrm>
          <a:prstGeom prst="rect">
            <a:avLst/>
          </a:prstGeom>
        </p:spPr>
      </p:pic>
      <p:pic>
        <p:nvPicPr>
          <p:cNvPr id="12" name="Picture 11" descr="A group of people playing a video game&#10;&#10;Description automatically generated with medium confidence">
            <a:extLst>
              <a:ext uri="{FF2B5EF4-FFF2-40B4-BE49-F238E27FC236}">
                <a16:creationId xmlns:a16="http://schemas.microsoft.com/office/drawing/2014/main" id="{3D0B546D-ADED-45A3-BA15-3D19204912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9" t="14969" r="14458"/>
          <a:stretch/>
        </p:blipFill>
        <p:spPr>
          <a:xfrm>
            <a:off x="9758047" y="4923020"/>
            <a:ext cx="1957825" cy="1576420"/>
          </a:xfrm>
          <a:prstGeom prst="rect">
            <a:avLst/>
          </a:prstGeom>
        </p:spPr>
      </p:pic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D3953B-6264-4724-984A-3C9114D220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16" y="1670438"/>
            <a:ext cx="1737173" cy="130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65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EF6B9-04C6-445A-80DB-23623F7C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48011-94A2-4247-B085-2A7E0B063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809856" cy="376089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Improve Model Performance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Utilize bi-grams and tri-grams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Filter vocabulary by parts of speech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word embedding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Try using a Neural Network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 Experiment with Content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Extend data used to “neutrals”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Restrict tweets to specific “roles” / users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Explore different types of conferences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E2BD5A8-B395-4AF7-B013-BDD584509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52353"/>
            <a:ext cx="5001192" cy="35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22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414D1-917C-4C44-B54C-F564493CF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C935A-D250-4409-9CF4-FFF21F1BF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b="1" dirty="0" err="1"/>
              <a:t>Yish</a:t>
            </a:r>
            <a:r>
              <a:rPr lang="en-US" b="1" dirty="0"/>
              <a:t> Lim</a:t>
            </a:r>
            <a:br>
              <a:rPr lang="en-US" b="1" dirty="0"/>
            </a:br>
            <a:r>
              <a:rPr lang="en-US" sz="1400" b="1" dirty="0"/>
              <a:t>(leader of the pack)</a:t>
            </a:r>
            <a:endParaRPr lang="en-US" b="1" dirty="0"/>
          </a:p>
          <a:p>
            <a:r>
              <a:rPr lang="en-US" b="1" dirty="0"/>
              <a:t>Stephen </a:t>
            </a:r>
            <a:r>
              <a:rPr lang="en-US" b="1" dirty="0" err="1"/>
              <a:t>Enke</a:t>
            </a:r>
            <a:br>
              <a:rPr lang="en-US" b="1" dirty="0"/>
            </a:br>
            <a:r>
              <a:rPr lang="en-US" sz="1400" b="1" dirty="0"/>
              <a:t>(resident NLP expert)</a:t>
            </a:r>
          </a:p>
          <a:p>
            <a:r>
              <a:rPr lang="en-US" b="1" dirty="0"/>
              <a:t>Our classmates</a:t>
            </a:r>
            <a:br>
              <a:rPr lang="en-US" b="1" dirty="0"/>
            </a:br>
            <a:r>
              <a:rPr lang="en-US" sz="1400" b="1" dirty="0"/>
              <a:t>(…and happy hour companions)</a:t>
            </a:r>
            <a:endParaRPr lang="en-US" b="1" dirty="0"/>
          </a:p>
          <a:p>
            <a:r>
              <a:rPr lang="en-US" sz="1600" b="1" dirty="0"/>
              <a:t>and </a:t>
            </a:r>
            <a:r>
              <a:rPr lang="en-US" b="1" dirty="0"/>
              <a:t>Flatiron School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2226D2-FCA4-470B-BF63-0E53A6719F8A}"/>
              </a:ext>
            </a:extLst>
          </p:cNvPr>
          <p:cNvSpPr txBox="1"/>
          <p:nvPr/>
        </p:nvSpPr>
        <p:spPr>
          <a:xfrm>
            <a:off x="5879087" y="4667367"/>
            <a:ext cx="52620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details visit: </a:t>
            </a:r>
            <a:r>
              <a:rPr lang="en-US" b="1" i="1" dirty="0"/>
              <a:t>our GitHub </a:t>
            </a:r>
            <a:r>
              <a:rPr lang="en-US" b="1" i="1" dirty="0" err="1"/>
              <a:t>url</a:t>
            </a:r>
            <a:r>
              <a:rPr lang="en-US" b="1" i="1" dirty="0"/>
              <a:t> goes here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400" dirty="0">
                <a:hlinkClick r:id="rId2"/>
              </a:rPr>
              <a:t>Timmcrea@google.com</a:t>
            </a:r>
            <a:r>
              <a:rPr lang="en-US" sz="1400" dirty="0"/>
              <a:t>     /    </a:t>
            </a:r>
            <a:r>
              <a:rPr lang="en-US" sz="1400" dirty="0">
                <a:hlinkClick r:id="rId3"/>
              </a:rPr>
              <a:t>markpatterson8@hotmail.com</a:t>
            </a:r>
            <a:r>
              <a:rPr lang="en-US" sz="1400" dirty="0"/>
              <a:t>  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B5E7CBA4-E995-4541-A92E-86203E729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75" y="1208418"/>
            <a:ext cx="428625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9AEE-F5DA-4C9E-9375-F7B67D48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MT Head Consulting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875922-B9FB-4478-AD46-7BDDA29D5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feedback insights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and service ideas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positioning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Marketing &amp; PR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D40296F9-4A53-496A-A4F4-A42525B2F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734" y="1257232"/>
            <a:ext cx="3886969" cy="3886969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F1AA31-BF53-46FA-A872-1DF58FF94B58}"/>
              </a:ext>
            </a:extLst>
          </p:cNvPr>
          <p:cNvSpPr txBox="1"/>
          <p:nvPr/>
        </p:nvSpPr>
        <p:spPr>
          <a:xfrm>
            <a:off x="5811769" y="5581767"/>
            <a:ext cx="6030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“Keeping an ear to the ground, and an open mind...”</a:t>
            </a:r>
          </a:p>
        </p:txBody>
      </p:sp>
    </p:spTree>
    <p:extLst>
      <p:ext uri="{BB962C8B-B14F-4D97-AF65-F5344CB8AC3E}">
        <p14:creationId xmlns:p14="http://schemas.microsoft.com/office/powerpoint/2010/main" val="2477328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person, game, hand&#10;&#10;Description automatically generated">
            <a:extLst>
              <a:ext uri="{FF2B5EF4-FFF2-40B4-BE49-F238E27FC236}">
                <a16:creationId xmlns:a16="http://schemas.microsoft.com/office/drawing/2014/main" id="{55F07B35-5DA8-45DC-8318-481B2EC73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90" y="4011685"/>
            <a:ext cx="3988002" cy="261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E34067-DDB9-4BFC-BD39-C09903353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2011, </a:t>
            </a:r>
            <a:r>
              <a:rPr lang="en-US" sz="2800" dirty="0"/>
              <a:t>Austin TX: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45BA55-BAF6-484A-8E53-BFDC7DCCB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749021" cy="3064505"/>
          </a:xfrm>
        </p:spPr>
        <p:txBody>
          <a:bodyPr>
            <a:normAutofit/>
          </a:bodyPr>
          <a:lstStyle/>
          <a:p>
            <a:r>
              <a:rPr lang="en-US" dirty="0"/>
              <a:t>@ SXSW Interactive: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iPad 2 Launch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Phone apps still wonky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Maps sends you to</a:t>
            </a:r>
            <a:br>
              <a:rPr lang="en-US" dirty="0"/>
            </a:br>
            <a:r>
              <a:rPr lang="en-US" dirty="0"/>
              <a:t>Death Valley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Earthquake / Tsunami in JP</a:t>
            </a:r>
          </a:p>
        </p:txBody>
      </p:sp>
      <p:pic>
        <p:nvPicPr>
          <p:cNvPr id="8" name="Content Placeholder 7" descr="A bridge over a body of water with a city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FC60D3EB-1ED5-4733-A199-7BBAEC2D7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20" y="226813"/>
            <a:ext cx="3017870" cy="1876867"/>
          </a:xfr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83BA14C8-6858-47D5-9D5C-AE3580FD31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478" y="226813"/>
            <a:ext cx="5634299" cy="2429009"/>
          </a:xfrm>
          <a:prstGeom prst="rect">
            <a:avLst/>
          </a:prstGeom>
        </p:spPr>
      </p:pic>
      <p:pic>
        <p:nvPicPr>
          <p:cNvPr id="12" name="Picture 11" descr="A person speaking into a microphone&#10;&#10;Description automatically generated">
            <a:extLst>
              <a:ext uri="{FF2B5EF4-FFF2-40B4-BE49-F238E27FC236}">
                <a16:creationId xmlns:a16="http://schemas.microsoft.com/office/drawing/2014/main" id="{C8995EAC-25FF-44D3-83ED-2DD29FCB42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2" r="1495"/>
          <a:stretch/>
        </p:blipFill>
        <p:spPr>
          <a:xfrm flipH="1">
            <a:off x="8058104" y="1900688"/>
            <a:ext cx="3109665" cy="2471908"/>
          </a:xfrm>
          <a:prstGeom prst="rect">
            <a:avLst/>
          </a:prstGeom>
        </p:spPr>
      </p:pic>
      <p:pic>
        <p:nvPicPr>
          <p:cNvPr id="14" name="Picture 13" descr="A picture containing text, businesscard, vector graphics&#10;&#10;Description automatically generated">
            <a:extLst>
              <a:ext uri="{FF2B5EF4-FFF2-40B4-BE49-F238E27FC236}">
                <a16:creationId xmlns:a16="http://schemas.microsoft.com/office/drawing/2014/main" id="{1A50B8D6-D446-490E-A15E-66600881C07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r="9437"/>
          <a:stretch/>
        </p:blipFill>
        <p:spPr>
          <a:xfrm>
            <a:off x="9273024" y="4536033"/>
            <a:ext cx="2698323" cy="220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14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74B2-A835-4211-BB31-23BAF635C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86335" cy="2093975"/>
          </a:xfrm>
        </p:spPr>
        <p:txBody>
          <a:bodyPr>
            <a:normAutofit/>
          </a:bodyPr>
          <a:lstStyle/>
          <a:p>
            <a:r>
              <a:rPr lang="en-US" sz="3200" dirty="0"/>
              <a:t>Can we glean useful insights from conference tweets?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1BD417-1322-49DA-AAAB-9B3BD566B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681703" cy="306450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Tweets are frequent &amp; ubiquitous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Tech conference with focus on companies, products,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Positive</a:t>
            </a:r>
            <a:r>
              <a:rPr lang="en-US" dirty="0"/>
              <a:t> tweets: what resonates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Negative</a:t>
            </a:r>
            <a:r>
              <a:rPr lang="en-US" dirty="0"/>
              <a:t> tweets: issues &amp; complaints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Goal: Accurately classify tweets by sentiment</a:t>
            </a:r>
          </a:p>
          <a:p>
            <a:endParaRPr lang="en-US" dirty="0"/>
          </a:p>
        </p:txBody>
      </p:sp>
      <p:pic>
        <p:nvPicPr>
          <p:cNvPr id="13" name="Content Placeholder 12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4FBF357A-E21B-4C41-A0BD-5B86B9DF0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63" y="927088"/>
            <a:ext cx="6944960" cy="3906540"/>
          </a:xfrm>
        </p:spPr>
      </p:pic>
    </p:spTree>
    <p:extLst>
      <p:ext uri="{BB962C8B-B14F-4D97-AF65-F5344CB8AC3E}">
        <p14:creationId xmlns:p14="http://schemas.microsoft.com/office/powerpoint/2010/main" val="53709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F4799-8FCA-4073-A7D7-9345DC828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9,093 Tweets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ECCA2-3FA6-48DF-9B5D-20D160C64A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classified: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Sentiment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Positive (2,978)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Negative (570)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None (5,389)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Directed at Apple or Google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Specific product / app (2,200)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dirty="0">
                <a:solidFill>
                  <a:schemeClr val="bg1"/>
                </a:solidFill>
              </a:rPr>
              <a:t>Company (1,091)</a:t>
            </a:r>
          </a:p>
        </p:txBody>
      </p:sp>
      <p:pic>
        <p:nvPicPr>
          <p:cNvPr id="17" name="Content Placeholder 16" descr="A picture containing icon&#10;&#10;Description automatically generated">
            <a:extLst>
              <a:ext uri="{FF2B5EF4-FFF2-40B4-BE49-F238E27FC236}">
                <a16:creationId xmlns:a16="http://schemas.microsoft.com/office/drawing/2014/main" id="{6E7C3EDB-F0E9-4D5B-B15F-5317EA1F3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58" y="306530"/>
            <a:ext cx="5091572" cy="245149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086823-3389-4EBE-B956-BA5FE6C00277}"/>
              </a:ext>
            </a:extLst>
          </p:cNvPr>
          <p:cNvSpPr txBox="1"/>
          <p:nvPr/>
        </p:nvSpPr>
        <p:spPr>
          <a:xfrm>
            <a:off x="5458984" y="6311043"/>
            <a:ext cx="5996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Data source: </a:t>
            </a:r>
            <a:r>
              <a:rPr lang="en-US" sz="1200" dirty="0">
                <a:hlinkClick r:id="rId3"/>
              </a:rPr>
              <a:t>https://data.world/crowdflower/brands-and-product-emotion</a:t>
            </a:r>
            <a:r>
              <a:rPr lang="en-US" sz="1200" dirty="0"/>
              <a:t> </a:t>
            </a:r>
            <a:endParaRPr lang="en-US" dirty="0"/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6B0645-41A5-4E18-A3E9-9DE2EE7384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49407" r="51926" b="15747"/>
          <a:stretch/>
        </p:blipFill>
        <p:spPr>
          <a:xfrm>
            <a:off x="6359874" y="3201672"/>
            <a:ext cx="4399753" cy="29058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02DDA5A-C010-4C79-9ECB-48F6DF55762B}"/>
              </a:ext>
            </a:extLst>
          </p:cNvPr>
          <p:cNvSpPr txBox="1"/>
          <p:nvPr/>
        </p:nvSpPr>
        <p:spPr>
          <a:xfrm>
            <a:off x="7567641" y="4813221"/>
            <a:ext cx="740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16</a:t>
            </a:r>
            <a:r>
              <a:rPr lang="en-US" b="1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14869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1EFEBFA-5380-4C08-8C5A-7791C08B4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&amp; Shape the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228408-43B2-41EA-BAD3-3EB3C49ED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 missing &amp; duplicates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Simplification of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Positive  or Negative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Google or Apple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NLP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Lowercase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Strip out punctuation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Remove stop words</a:t>
            </a:r>
          </a:p>
        </p:txBody>
      </p:sp>
      <p:pic>
        <p:nvPicPr>
          <p:cNvPr id="13" name="Picture 12" descr="Chart, funnel chart&#10;&#10;Description automatically generated">
            <a:extLst>
              <a:ext uri="{FF2B5EF4-FFF2-40B4-BE49-F238E27FC236}">
                <a16:creationId xmlns:a16="http://schemas.microsoft.com/office/drawing/2014/main" id="{0D0B802E-455A-41D6-BA7D-E04D48B1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8193"/>
            <a:ext cx="3140893" cy="36416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5730B0-C832-4079-8C51-88E8FDEADFCB}"/>
              </a:ext>
            </a:extLst>
          </p:cNvPr>
          <p:cNvSpPr txBox="1"/>
          <p:nvPr/>
        </p:nvSpPr>
        <p:spPr>
          <a:xfrm>
            <a:off x="7167058" y="1110150"/>
            <a:ext cx="12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  <a:cs typeface="Aharoni" panose="02010803020104030203" pitchFamily="2" charset="-79"/>
              </a:rPr>
              <a:t>9,093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2929F-5CCE-4B2C-9A94-9D437A3E5081}"/>
              </a:ext>
            </a:extLst>
          </p:cNvPr>
          <p:cNvSpPr txBox="1"/>
          <p:nvPr/>
        </p:nvSpPr>
        <p:spPr>
          <a:xfrm>
            <a:off x="7167059" y="5350612"/>
            <a:ext cx="1234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 Black" panose="020B0A04020102020204" pitchFamily="34" charset="0"/>
                <a:cs typeface="Aharoni" panose="02010803020104030203" pitchFamily="2" charset="-79"/>
              </a:rPr>
              <a:t>3,539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3A3DFF4-2ABA-4242-848A-B528228FD57B}"/>
              </a:ext>
            </a:extLst>
          </p:cNvPr>
          <p:cNvSpPr/>
          <p:nvPr/>
        </p:nvSpPr>
        <p:spPr>
          <a:xfrm flipH="1">
            <a:off x="8709757" y="5223301"/>
            <a:ext cx="282778" cy="684411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20CA8-5595-4D35-8720-AFCDED223428}"/>
              </a:ext>
            </a:extLst>
          </p:cNvPr>
          <p:cNvSpPr txBox="1"/>
          <p:nvPr/>
        </p:nvSpPr>
        <p:spPr>
          <a:xfrm>
            <a:off x="9054243" y="5197149"/>
            <a:ext cx="1761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~25,000 tokens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3125B-DFA3-4D55-96C0-560F05FD0EAA}"/>
              </a:ext>
            </a:extLst>
          </p:cNvPr>
          <p:cNvSpPr txBox="1"/>
          <p:nvPr/>
        </p:nvSpPr>
        <p:spPr>
          <a:xfrm>
            <a:off x="9177659" y="5571472"/>
            <a:ext cx="205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4,643 vocabulary</a:t>
            </a:r>
          </a:p>
        </p:txBody>
      </p:sp>
    </p:spTree>
    <p:extLst>
      <p:ext uri="{BB962C8B-B14F-4D97-AF65-F5344CB8AC3E}">
        <p14:creationId xmlns:p14="http://schemas.microsoft.com/office/powerpoint/2010/main" val="1038585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181DA-DCC8-4E23-B8BF-900941C09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Models Applied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40C87B-6414-43CD-A371-49C6BCBDA8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Multinomial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An iterative, layered approach…</a:t>
            </a:r>
            <a:br>
              <a:rPr lang="en-US" i="1" dirty="0"/>
            </a:br>
            <a:r>
              <a:rPr lang="en-US" i="1" dirty="0"/>
              <a:t>total of 24 models run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283055C-6368-4072-B85A-A77098336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004925"/>
              </p:ext>
            </p:extLst>
          </p:nvPr>
        </p:nvGraphicFramePr>
        <p:xfrm>
          <a:off x="5459413" y="812800"/>
          <a:ext cx="5927725" cy="5294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5886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396C3C-68ED-49B0-9FC1-D55D054A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649676" cy="743682"/>
          </a:xfrm>
        </p:spPr>
        <p:txBody>
          <a:bodyPr/>
          <a:lstStyle/>
          <a:p>
            <a:r>
              <a:rPr lang="en-US" dirty="0"/>
              <a:t>Best Model: </a:t>
            </a:r>
            <a:r>
              <a:rPr lang="en-US" sz="3200" dirty="0"/>
              <a:t>a compromise of Accuracy &amp; Recall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EC75B2-794C-4603-86AA-325AAF1A569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Multinomial NB w/TFIDF vectorized + lemmatized + SMOTE =  </a:t>
            </a:r>
            <a:r>
              <a:rPr lang="en-US" sz="1900" b="1" dirty="0"/>
              <a:t>0.83</a:t>
            </a:r>
            <a:r>
              <a:rPr lang="en-US" dirty="0"/>
              <a:t>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recall of </a:t>
            </a:r>
            <a:r>
              <a:rPr lang="en-US" sz="1900" b="1" dirty="0"/>
              <a:t>0.62</a:t>
            </a:r>
            <a:r>
              <a:rPr lang="en-US" dirty="0"/>
              <a:t> for class 0, there is still a 38% chance of predicting positive when tweet is negative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14353754-58CD-4994-8088-675E72941C5B}"/>
              </a:ext>
            </a:extLst>
          </p:cNvPr>
          <p:cNvSpPr txBox="1">
            <a:spLocks/>
          </p:cNvSpPr>
          <p:nvPr/>
        </p:nvSpPr>
        <p:spPr>
          <a:xfrm>
            <a:off x="1191412" y="1646979"/>
            <a:ext cx="4639736" cy="1782020"/>
          </a:xfrm>
          <a:prstGeom prst="rect">
            <a:avLst/>
          </a:prstGeom>
        </p:spPr>
        <p:txBody>
          <a:bodyPr vert="horz" lIns="9144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Range: 0.77 to 0.90</a:t>
            </a:r>
          </a:p>
          <a:p>
            <a:r>
              <a:rPr lang="en-US" dirty="0">
                <a:solidFill>
                  <a:schemeClr val="tx1"/>
                </a:solidFill>
              </a:rPr>
              <a:t>Best Accuracy = </a:t>
            </a:r>
            <a:r>
              <a:rPr lang="en-US" b="1" dirty="0">
                <a:solidFill>
                  <a:schemeClr val="tx1"/>
                </a:solidFill>
              </a:rPr>
              <a:t>0.90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Random Forest </a:t>
            </a:r>
            <a:r>
              <a:rPr lang="en-US" sz="1600" dirty="0">
                <a:solidFill>
                  <a:schemeClr val="tx1"/>
                </a:solidFill>
              </a:rPr>
              <a:t>(TFIDF + </a:t>
            </a:r>
            <a:r>
              <a:rPr lang="en-US" sz="1600" dirty="0" err="1">
                <a:solidFill>
                  <a:schemeClr val="tx1"/>
                </a:solidFill>
              </a:rPr>
              <a:t>Lemm</a:t>
            </a:r>
            <a:r>
              <a:rPr lang="en-US" sz="1600" dirty="0">
                <a:solidFill>
                  <a:schemeClr val="tx1"/>
                </a:solidFill>
              </a:rPr>
              <a:t> +SMOTE)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D772DF90-C7FB-49DB-A922-8C034234D6D5}"/>
              </a:ext>
            </a:extLst>
          </p:cNvPr>
          <p:cNvSpPr txBox="1">
            <a:spLocks/>
          </p:cNvSpPr>
          <p:nvPr/>
        </p:nvSpPr>
        <p:spPr>
          <a:xfrm>
            <a:off x="6570807" y="650738"/>
            <a:ext cx="4639736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Avoid Misclassifying the</a:t>
            </a:r>
            <a:br>
              <a:rPr lang="en-US" sz="2400" dirty="0"/>
            </a:br>
            <a:r>
              <a:rPr lang="en-US" sz="2400" dirty="0"/>
              <a:t>Negative Tweets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0FBB5897-EB6F-4368-AA33-70694E75AE11}"/>
              </a:ext>
            </a:extLst>
          </p:cNvPr>
          <p:cNvSpPr txBox="1">
            <a:spLocks/>
          </p:cNvSpPr>
          <p:nvPr/>
        </p:nvSpPr>
        <p:spPr>
          <a:xfrm>
            <a:off x="6570807" y="1590328"/>
            <a:ext cx="4639736" cy="1782021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br>
              <a:rPr lang="en-US" dirty="0"/>
            </a:br>
            <a:r>
              <a:rPr lang="en-US" sz="1800" dirty="0"/>
              <a:t>Range: 0.08 to 0.65</a:t>
            </a:r>
          </a:p>
          <a:p>
            <a:r>
              <a:rPr lang="en-US" sz="1800" dirty="0"/>
              <a:t>Best Recall = </a:t>
            </a:r>
            <a:r>
              <a:rPr lang="en-US" sz="1800" b="1" dirty="0"/>
              <a:t>0.65</a:t>
            </a:r>
            <a:br>
              <a:rPr lang="en-US" sz="1800" dirty="0"/>
            </a:br>
            <a:r>
              <a:rPr lang="en-US" sz="1800" dirty="0"/>
              <a:t>Random Forest </a:t>
            </a:r>
            <a:r>
              <a:rPr lang="en-US" sz="1600" dirty="0"/>
              <a:t>(Count </a:t>
            </a:r>
            <a:r>
              <a:rPr lang="en-US" sz="1600" dirty="0" err="1"/>
              <a:t>Vect</a:t>
            </a:r>
            <a:r>
              <a:rPr lang="en-US" sz="1600" dirty="0"/>
              <a:t> + SMOTE)</a:t>
            </a:r>
            <a:endParaRPr lang="en-US" sz="1800" dirty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1BAAC60-A566-4CB1-A821-CAC8DC55ADC0}"/>
              </a:ext>
            </a:extLst>
          </p:cNvPr>
          <p:cNvSpPr txBox="1">
            <a:spLocks/>
          </p:cNvSpPr>
          <p:nvPr/>
        </p:nvSpPr>
        <p:spPr>
          <a:xfrm>
            <a:off x="1097279" y="650738"/>
            <a:ext cx="4639736" cy="73628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Classifying the Negative</a:t>
            </a:r>
            <a:br>
              <a:rPr lang="en-US" sz="2400" dirty="0"/>
            </a:br>
            <a:r>
              <a:rPr lang="en-US" sz="2400" dirty="0"/>
              <a:t>&amp; Positive Tweets Accurately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62396A1-9C10-496E-9025-431B751E0C07}"/>
              </a:ext>
            </a:extLst>
          </p:cNvPr>
          <p:cNvCxnSpPr>
            <a:cxnSpLocks/>
          </p:cNvCxnSpPr>
          <p:nvPr/>
        </p:nvCxnSpPr>
        <p:spPr>
          <a:xfrm>
            <a:off x="5907134" y="813426"/>
            <a:ext cx="0" cy="22439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picture containing website&#10;&#10;Description automatically generated">
            <a:extLst>
              <a:ext uri="{FF2B5EF4-FFF2-40B4-BE49-F238E27FC236}">
                <a16:creationId xmlns:a16="http://schemas.microsoft.com/office/drawing/2014/main" id="{08918C4E-9582-4F54-9864-7F62CF527F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55681" r="65767" b="31424"/>
          <a:stretch/>
        </p:blipFill>
        <p:spPr>
          <a:xfrm>
            <a:off x="4981060" y="3215257"/>
            <a:ext cx="1852148" cy="117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819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2D608-E22B-46A5-88B4-5FA3C24B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factors contribute most?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90EF-5A31-4520-9463-A61E43FC2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743411" cy="3064505"/>
          </a:xfrm>
        </p:spPr>
        <p:txBody>
          <a:bodyPr/>
          <a:lstStyle/>
          <a:p>
            <a:r>
              <a:rPr lang="en-US" sz="2000" b="1" dirty="0"/>
              <a:t>Important to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Top words mostly negative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Long tail…many words contribute a little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difficult to glean meaning w/out context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9CD69E9C-6637-4DE4-99FE-E87F29533F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2074596"/>
              </p:ext>
            </p:extLst>
          </p:nvPr>
        </p:nvGraphicFramePr>
        <p:xfrm>
          <a:off x="5459413" y="812800"/>
          <a:ext cx="487947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03120">
                  <a:extLst>
                    <a:ext uri="{9D8B030D-6E8A-4147-A177-3AD203B41FA5}">
                      <a16:colId xmlns:a16="http://schemas.microsoft.com/office/drawing/2014/main" val="2029411939"/>
                    </a:ext>
                  </a:extLst>
                </a:gridCol>
                <a:gridCol w="1576358">
                  <a:extLst>
                    <a:ext uri="{9D8B030D-6E8A-4147-A177-3AD203B41FA5}">
                      <a16:colId xmlns:a16="http://schemas.microsoft.com/office/drawing/2014/main" val="1320120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Importance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972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125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headache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4077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302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088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114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think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7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82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suck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5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24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6113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82344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{4905BB92-8D85-474A-AE3D-B9994BFCF906}tf56160789_win32</Template>
  <TotalTime>577</TotalTime>
  <Words>785</Words>
  <Application>Microsoft Office PowerPoint</Application>
  <PresentationFormat>Widescreen</PresentationFormat>
  <Paragraphs>151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Abadi</vt:lpstr>
      <vt:lpstr>Arial</vt:lpstr>
      <vt:lpstr>Arial Black</vt:lpstr>
      <vt:lpstr>Bookman Old Style</vt:lpstr>
      <vt:lpstr>Calibri</vt:lpstr>
      <vt:lpstr>Franklin Gothic Book</vt:lpstr>
      <vt:lpstr>1_RetrospectVTI</vt:lpstr>
      <vt:lpstr>Classifying Company &amp; Product Sentiment based on Tweets at a Tech Conference</vt:lpstr>
      <vt:lpstr>MT Head Consulting</vt:lpstr>
      <vt:lpstr>2011, Austin TX:</vt:lpstr>
      <vt:lpstr>Can we glean useful insights from conference tweets? </vt:lpstr>
      <vt:lpstr>9,093 Tweets</vt:lpstr>
      <vt:lpstr>Clean &amp; Shape the Data</vt:lpstr>
      <vt:lpstr>Classification Models Applied</vt:lpstr>
      <vt:lpstr>Best Model: a compromise of Accuracy &amp; Recall</vt:lpstr>
      <vt:lpstr>What factors contribute most?</vt:lpstr>
      <vt:lpstr>Taking a closer look</vt:lpstr>
      <vt:lpstr>Sentiment may not be as polarized as assumed</vt:lpstr>
      <vt:lpstr>Key Findings</vt:lpstr>
      <vt:lpstr>Recommendations</vt:lpstr>
      <vt:lpstr>Next Steps</vt:lpstr>
      <vt:lpstr>Thanks to…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Broken &amp; Non-functioning Water-points in Tanzania</dc:title>
  <dc:creator>Gayle Tsen</dc:creator>
  <cp:lastModifiedBy>Gayle Tsen</cp:lastModifiedBy>
  <cp:revision>54</cp:revision>
  <dcterms:created xsi:type="dcterms:W3CDTF">2021-01-04T05:28:43Z</dcterms:created>
  <dcterms:modified xsi:type="dcterms:W3CDTF">2021-01-30T08:53:51Z</dcterms:modified>
</cp:coreProperties>
</file>